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core positioning: venture studio, not a single application. Emphasize enterprise software, AI, cybersecurity, finance and logistics.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roadmap connects product hardening to paid pilots and regional expansion.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actionable ask. It includes Gulf/Arab investors while keeping the deck broadly applicable.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asking for investment and partnership, not just funding.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explains the investor thesis in one sentence and three reasons.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problem is not lack of apps; it is lack of trusted, integrated and locally adaptable enterprise platforms.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platform logic is what creates operating leverage and increases enterprise value.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claim every product is finished. The portfolio should be presented as a pipeline with staged readiness.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numbers: Gartner for SaaS/security and Google/Temasek/Bain e-Conomy SEA for Indonesia/SEA digital economy.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revenue mix starts with implementation and pilots but should move toward recurring contracts and licenses.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practical commercialization sequence: focus, pilot, prove, scale.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of funds shows discipline and milestone-based deployment.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0B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futuristic_cityscape_at_night_wi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4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566928" y="1554480"/>
            <a:ext cx="5120640" cy="4160520"/>
          </a:xfrm>
          <a:prstGeom prst="roundRect">
            <a:avLst>
              <a:gd name="adj" fmla="val 2637"/>
            </a:avLst>
          </a:prstGeom>
          <a:solidFill>
            <a:srgbClr val="04101F">
              <a:alpha val="92000"/>
            </a:srgbClr>
          </a:solidFill>
          <a:ln w="12700">
            <a:solidFill>
              <a:srgbClr val="1D3C5C">
                <a:alpha val="6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868680" y="1847088"/>
            <a:ext cx="3840480" cy="11704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3900" b="1">
                <a:solidFill>
                  <a:srgbClr val="FFFFFF"/>
                </a:solidFill>
                <a:latin typeface="Aptos"/>
              </a:rPr>
              <a:t>NAGATAMA</a:t>
            </a:r>
            <a:endParaRPr lang="en-US" sz="3800" dirty="0"/>
          </a:p>
          <a:p>
            <a:r>
              <a:rPr sz="3900" b="1">
                <a:solidFill>
                  <a:srgbClr val="FFFFFF"/>
                </a:solidFill>
                <a:latin typeface="Aptos"/>
              </a:rPr>
              <a:t>STUDIO</a:t>
            </a:r>
          </a:p>
        </p:txBody>
      </p:sp>
      <p:sp>
        <p:nvSpPr>
          <p:cNvPr id="7" name="Text 4"/>
          <p:cNvSpPr/>
          <p:nvPr/>
        </p:nvSpPr>
        <p:spPr>
          <a:xfrm>
            <a:off x="896112" y="3200400"/>
            <a:ext cx="320040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1500" b="1">
                <a:solidFill>
                  <a:srgbClr val="2AFF9D"/>
                </a:solidFill>
                <a:latin typeface="Aptos"/>
              </a:rPr>
              <a:t>NTT Startup Challenge 2026 Pitch Deck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96112" y="3703320"/>
            <a:ext cx="4343400" cy="78638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FFFFFF"/>
                </a:solidFill>
                <a:latin typeface="Aptos"/>
              </a:rPr>
              <a:t>Secure AI and enterprise operations platform for emerging markets.</a:t>
            </a:r>
            <a:endParaRPr lang="en-US" sz="1700" dirty="0"/>
          </a:p>
          <a:p/>
          <a:p>
            <a:r>
              <a:rPr sz="1050" b="0">
                <a:solidFill>
                  <a:srgbClr val="FFFFFF"/>
                </a:solidFill>
                <a:latin typeface="Aptos"/>
              </a:rPr>
              <a:t>Team: Andi Bastian — Founder &amp; CEO | [Full Name] — CTO | [Full Name] — Head of Product | [Full Name] — Business Development | [Full Name] — Cybersecurity Lead</a:t>
            </a:r>
          </a:p>
        </p:txBody>
      </p:sp>
      <p:sp>
        <p:nvSpPr>
          <p:cNvPr id="9" name="Shape 6"/>
          <p:cNvSpPr/>
          <p:nvPr/>
        </p:nvSpPr>
        <p:spPr>
          <a:xfrm>
            <a:off x="896112" y="4800600"/>
            <a:ext cx="1508760" cy="310896"/>
          </a:xfrm>
          <a:prstGeom prst="roundRect">
            <a:avLst>
              <a:gd name="adj" fmla="val 44118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896112" y="4869180"/>
            <a:ext cx="1508760" cy="12801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750" b="1">
                <a:solidFill>
                  <a:srgbClr val="0C1210"/>
                </a:solidFill>
                <a:latin typeface="Aptos"/>
              </a:rPr>
              <a:t>SaaS</a:t>
            </a:r>
            <a:endParaRPr lang="en-US" sz="780" dirty="0"/>
          </a:p>
        </p:txBody>
      </p:sp>
      <p:sp>
        <p:nvSpPr>
          <p:cNvPr id="11" name="Shape 8"/>
          <p:cNvSpPr/>
          <p:nvPr/>
        </p:nvSpPr>
        <p:spPr>
          <a:xfrm>
            <a:off x="2560320" y="4800600"/>
            <a:ext cx="1005840" cy="310896"/>
          </a:xfrm>
          <a:prstGeom prst="roundRect">
            <a:avLst>
              <a:gd name="adj" fmla="val 44118"/>
            </a:avLst>
          </a:prstGeom>
          <a:solidFill>
            <a:srgbClr val="65D4FF"/>
          </a:solidFill>
          <a:ln w="12700">
            <a:solidFill>
              <a:srgbClr val="65D4FF"/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2560320" y="4869180"/>
            <a:ext cx="1005840" cy="12801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750" b="1">
                <a:solidFill>
                  <a:srgbClr val="0C1210"/>
                </a:solidFill>
                <a:latin typeface="Aptos"/>
              </a:rPr>
              <a:t>AI</a:t>
            </a:r>
            <a:endParaRPr lang="en-US" sz="780" dirty="0"/>
          </a:p>
        </p:txBody>
      </p:sp>
      <p:sp>
        <p:nvSpPr>
          <p:cNvPr id="13" name="Shape 10"/>
          <p:cNvSpPr/>
          <p:nvPr/>
        </p:nvSpPr>
        <p:spPr>
          <a:xfrm>
            <a:off x="3703320" y="4800600"/>
            <a:ext cx="1600200" cy="310896"/>
          </a:xfrm>
          <a:prstGeom prst="roundRect">
            <a:avLst>
              <a:gd name="adj" fmla="val 44118"/>
            </a:avLst>
          </a:prstGeom>
          <a:solidFill>
            <a:srgbClr val="4AE3B5"/>
          </a:solidFill>
          <a:ln w="12700">
            <a:solidFill>
              <a:srgbClr val="4AE3B5"/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3703320" y="4869180"/>
            <a:ext cx="1600200" cy="12801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750" b="1">
                <a:solidFill>
                  <a:srgbClr val="0C1210"/>
                </a:solidFill>
                <a:latin typeface="Aptos"/>
              </a:rPr>
              <a:t>Security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896112" y="5989320"/>
            <a:ext cx="256032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850" b="0">
                <a:solidFill>
                  <a:srgbClr val="BECEC6"/>
                </a:solidFill>
                <a:latin typeface="Aptos"/>
              </a:rPr>
              <a:t>www.nagatama.app</a:t>
            </a:r>
            <a:endParaRPr lang="en-US" sz="880" dirty="0"/>
          </a:p>
        </p:txBody>
      </p:sp>
      <p:sp>
        <p:nvSpPr>
          <p:cNvPr id="16" name="Text 13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BECEC6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17" name="Text 14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BECEC6"/>
                </a:solidFill>
                <a:latin typeface="Aptos"/>
              </a:rPr>
              <a:t>01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FFFFFF"/>
                </a:solidFill>
                <a:latin typeface="Aptos"/>
              </a:rPr>
              <a:t>Financial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0">
                <a:solidFill>
                  <a:srgbClr val="2AFF9D"/>
                </a:solidFill>
                <a:latin typeface="Aptos"/>
              </a:rPr>
              <a:t>Three-year plan to convert pilots into recurring enterprise contracts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777240" y="1627632"/>
            <a:ext cx="2395728" cy="3246120"/>
          </a:xfrm>
          <a:prstGeom prst="roundRect">
            <a:avLst>
              <a:gd name="adj" fmla="val 4580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777240" y="1627632"/>
            <a:ext cx="64008" cy="3246120"/>
          </a:xfrm>
          <a:prstGeom prst="rect">
            <a:avLst/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1033272" y="1828800"/>
            <a:ext cx="1984248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250" b="1">
                <a:solidFill>
                  <a:srgbClr val="2AFF9D"/>
                </a:solidFill>
                <a:latin typeface="Aptos"/>
              </a:rPr>
              <a:t>Current stage</a:t>
            </a:r>
            <a:endParaRPr lang="en-US" sz="1500" dirty="0"/>
          </a:p>
          <a:p>
            <a:r>
              <a:rPr sz="1250" b="1">
                <a:solidFill>
                  <a:srgbClr val="2AFF9D"/>
                </a:solidFill>
                <a:latin typeface="Aptos"/>
              </a:rPr>
              <a:t>2026 baseline</a:t>
            </a:r>
          </a:p>
        </p:txBody>
      </p:sp>
      <p:sp>
        <p:nvSpPr>
          <p:cNvPr id="10" name="Text 8"/>
          <p:cNvSpPr/>
          <p:nvPr/>
        </p:nvSpPr>
        <p:spPr>
          <a:xfrm>
            <a:off x="1033272" y="2286000"/>
            <a:ext cx="1975104" cy="242316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00" b="0">
                <a:solidFill>
                  <a:srgbClr val="FFFFFF"/>
                </a:solidFill>
                <a:latin typeface="Aptos"/>
              </a:rPr>
              <a:t>Portfolio consolidated. Insert actual metrics: paying customers, pilots, MRR/ARR, active users, pipeline, and LOIs.</a:t>
            </a:r>
            <a:endParaRPr lang="en-US" sz="1220" dirty="0"/>
          </a:p>
        </p:txBody>
      </p:sp>
      <p:sp>
        <p:nvSpPr>
          <p:cNvPr id="11" name="Shape 9"/>
          <p:cNvSpPr/>
          <p:nvPr/>
        </p:nvSpPr>
        <p:spPr>
          <a:xfrm>
            <a:off x="3538728" y="1627632"/>
            <a:ext cx="2395728" cy="3246120"/>
          </a:xfrm>
          <a:prstGeom prst="roundRect">
            <a:avLst>
              <a:gd name="adj" fmla="val 4580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3538728" y="1627632"/>
            <a:ext cx="64008" cy="3246120"/>
          </a:xfrm>
          <a:prstGeom prst="rect">
            <a:avLst/>
          </a:prstGeom>
          <a:solidFill>
            <a:srgbClr val="65D4FF"/>
          </a:solidFill>
          <a:ln w="12700">
            <a:solidFill>
              <a:srgbClr val="65D4FF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3794760" y="1828800"/>
            <a:ext cx="1984248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250" b="1">
                <a:solidFill>
                  <a:srgbClr val="2AFF9D"/>
                </a:solidFill>
                <a:latin typeface="Aptos"/>
              </a:rPr>
              <a:t>2026E</a:t>
            </a:r>
            <a:endParaRPr lang="en-US" sz="1500" dirty="0"/>
          </a:p>
          <a:p>
            <a:r>
              <a:rPr sz="1250" b="1">
                <a:solidFill>
                  <a:srgbClr val="2AFF9D"/>
                </a:solidFill>
                <a:latin typeface="Aptos"/>
              </a:rPr>
              <a:t>Pilot revenue</a:t>
            </a:r>
          </a:p>
        </p:txBody>
      </p:sp>
      <p:sp>
        <p:nvSpPr>
          <p:cNvPr id="14" name="Text 12"/>
          <p:cNvSpPr/>
          <p:nvPr/>
        </p:nvSpPr>
        <p:spPr>
          <a:xfrm>
            <a:off x="3794760" y="2286000"/>
            <a:ext cx="1975104" cy="242316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00" b="0">
                <a:solidFill>
                  <a:srgbClr val="FFFFFF"/>
                </a:solidFill>
                <a:latin typeface="Aptos"/>
              </a:rPr>
              <a:t>Paid pilots, implementation income, first annual contracts, security audits, and AI setup services. Revenue: [Insert].</a:t>
            </a:r>
            <a:endParaRPr lang="en-US" sz="1220" dirty="0"/>
          </a:p>
        </p:txBody>
      </p:sp>
      <p:sp>
        <p:nvSpPr>
          <p:cNvPr id="15" name="Shape 13"/>
          <p:cNvSpPr/>
          <p:nvPr/>
        </p:nvSpPr>
        <p:spPr>
          <a:xfrm>
            <a:off x="6300216" y="1627632"/>
            <a:ext cx="2395728" cy="3246120"/>
          </a:xfrm>
          <a:prstGeom prst="roundRect">
            <a:avLst>
              <a:gd name="adj" fmla="val 4580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6300216" y="1627632"/>
            <a:ext cx="64008" cy="3246120"/>
          </a:xfrm>
          <a:prstGeom prst="rect">
            <a:avLst/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556248" y="1828800"/>
            <a:ext cx="1984248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250" b="1">
                <a:solidFill>
                  <a:srgbClr val="2AFF9D"/>
                </a:solidFill>
                <a:latin typeface="Aptos"/>
              </a:rPr>
              <a:t>2027E</a:t>
            </a:r>
            <a:endParaRPr lang="en-US" sz="1500" dirty="0"/>
          </a:p>
          <a:p>
            <a:r>
              <a:rPr sz="1250" b="1">
                <a:solidFill>
                  <a:srgbClr val="2AFF9D"/>
                </a:solidFill>
                <a:latin typeface="Aptos"/>
              </a:rPr>
              <a:t>Recurring growth</a:t>
            </a:r>
          </a:p>
        </p:txBody>
      </p:sp>
      <p:sp>
        <p:nvSpPr>
          <p:cNvPr id="18" name="Text 16"/>
          <p:cNvSpPr/>
          <p:nvPr/>
        </p:nvSpPr>
        <p:spPr>
          <a:xfrm>
            <a:off x="6556248" y="2286000"/>
            <a:ext cx="1975104" cy="242316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00" b="0">
                <a:solidFill>
                  <a:srgbClr val="FFFFFF"/>
                </a:solidFill>
                <a:latin typeface="Aptos"/>
              </a:rPr>
              <a:t>Convert pilots into SaaS subscriptions and enterprise licenses. ARR target: [Insert]. Gross margin: [Insert]%.</a:t>
            </a:r>
            <a:endParaRPr lang="en-US" sz="1220" dirty="0"/>
          </a:p>
        </p:txBody>
      </p:sp>
      <p:sp>
        <p:nvSpPr>
          <p:cNvPr id="19" name="Shape 17"/>
          <p:cNvSpPr/>
          <p:nvPr/>
        </p:nvSpPr>
        <p:spPr>
          <a:xfrm>
            <a:off x="9061704" y="1627632"/>
            <a:ext cx="2395728" cy="3246120"/>
          </a:xfrm>
          <a:prstGeom prst="roundRect">
            <a:avLst>
              <a:gd name="adj" fmla="val 4580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9061704" y="1627632"/>
            <a:ext cx="64008" cy="3246120"/>
          </a:xfrm>
          <a:prstGeom prst="rect">
            <a:avLst/>
          </a:prstGeom>
          <a:solidFill>
            <a:srgbClr val="65D4FF"/>
          </a:solidFill>
          <a:ln w="12700">
            <a:solidFill>
              <a:srgbClr val="65D4FF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9317736" y="1828800"/>
            <a:ext cx="1984248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250" b="1">
                <a:solidFill>
                  <a:srgbClr val="2AFF9D"/>
                </a:solidFill>
                <a:latin typeface="Aptos"/>
              </a:rPr>
              <a:t>2028E</a:t>
            </a:r>
            <a:endParaRPr lang="en-US" sz="1500" dirty="0"/>
          </a:p>
          <a:p>
            <a:r>
              <a:rPr sz="1250" b="1">
                <a:solidFill>
                  <a:srgbClr val="2AFF9D"/>
                </a:solidFill>
                <a:latin typeface="Aptos"/>
              </a:rPr>
              <a:t>Regional scale</a:t>
            </a:r>
          </a:p>
        </p:txBody>
      </p:sp>
      <p:sp>
        <p:nvSpPr>
          <p:cNvPr id="22" name="Text 20"/>
          <p:cNvSpPr/>
          <p:nvPr/>
        </p:nvSpPr>
        <p:spPr>
          <a:xfrm>
            <a:off x="9317736" y="2286000"/>
            <a:ext cx="1975104" cy="242316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00" b="0">
                <a:solidFill>
                  <a:srgbClr val="FFFFFF"/>
                </a:solidFill>
                <a:latin typeface="Aptos"/>
              </a:rPr>
              <a:t>ASEAN expansion through partners, NTT-aligned channels, and larger enterprise contracts. ARR target: [Insert].</a:t>
            </a:r>
            <a:endParaRPr lang="en-US" sz="1220" dirty="0"/>
          </a:p>
        </p:txBody>
      </p:sp>
      <p:sp>
        <p:nvSpPr>
          <p:cNvPr id="23" name="Text 21"/>
          <p:cNvSpPr/>
          <p:nvPr/>
        </p:nvSpPr>
        <p:spPr>
          <a:xfrm>
            <a:off x="914400" y="5532120"/>
            <a:ext cx="1024128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algn="ctr" indent="0" marL="0">
              <a:buNone/>
            </a:pPr>
            <a:r>
              <a:rPr sz="1050" b="0">
                <a:solidFill>
                  <a:srgbClr val="BECEC6"/>
                </a:solidFill>
                <a:latin typeface="Aptos"/>
              </a:rPr>
              <a:t>All financial figures must be finalized from management-approved records before submission.</a:t>
            </a:r>
            <a:endParaRPr lang="en-US" sz="1320" dirty="0"/>
          </a:p>
        </p:txBody>
      </p:sp>
      <p:sp>
        <p:nvSpPr>
          <p:cNvPr id="24" name="Text 22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BECEC6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25" name="Text 23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BECEC6"/>
                </a:solidFill>
                <a:latin typeface="Aptos"/>
              </a:rPr>
              <a:t>10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0C1210"/>
                </a:solidFill>
                <a:latin typeface="Aptos"/>
              </a:rPr>
              <a:t>Synergy with NTT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250" b="0">
                <a:solidFill>
                  <a:srgbClr val="0A965A"/>
                </a:solidFill>
                <a:latin typeface="Aptos"/>
              </a:rPr>
              <a:t>Localized enterprise applications on top of NTT infrastructure, cybersecurity, and enterprise distribution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841248" y="1572768"/>
            <a:ext cx="5303520" cy="41148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1900" b="1">
                <a:solidFill>
                  <a:srgbClr val="0A965A"/>
                </a:solidFill>
                <a:latin typeface="Aptos"/>
              </a:rPr>
              <a:t>Nagatama + NTT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68680" y="2103120"/>
            <a:ext cx="5120640" cy="40233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1050" b="0">
                <a:solidFill>
                  <a:srgbClr val="0C1210"/>
                </a:solidFill>
                <a:latin typeface="Aptos"/>
              </a:rPr>
              <a:t>Nagatama provides localized AI-enabled enterprise applications. NTT can provide infrastructure, technical validation, managed services, and access to enterprise markets.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868680" y="2880360"/>
            <a:ext cx="324612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1124712" y="3099816"/>
            <a:ext cx="280720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0A965A"/>
                </a:solidFill>
                <a:latin typeface="Aptos"/>
              </a:rPr>
              <a:t>Infrastructure partnership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124712" y="3575304"/>
            <a:ext cx="2807208" cy="53949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0C1210"/>
                </a:solidFill>
                <a:latin typeface="Aptos"/>
              </a:rPr>
              <a:t>Deploy Nagatama modules on NTT cloud, data-center, network, edge, and managed-service environments.</a:t>
            </a:r>
            <a:endParaRPr lang="en-US" sz="1230" dirty="0"/>
          </a:p>
        </p:txBody>
      </p:sp>
      <p:sp>
        <p:nvSpPr>
          <p:cNvPr id="12" name="Shape 10"/>
          <p:cNvSpPr/>
          <p:nvPr/>
        </p:nvSpPr>
        <p:spPr>
          <a:xfrm>
            <a:off x="4462272" y="2880360"/>
            <a:ext cx="324612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4718304" y="3099816"/>
            <a:ext cx="280720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0A965A"/>
                </a:solidFill>
                <a:latin typeface="Aptos"/>
              </a:rPr>
              <a:t>Joint enterprise solutions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718304" y="3575304"/>
            <a:ext cx="2807208" cy="53949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0C1210"/>
                </a:solidFill>
                <a:latin typeface="Aptos"/>
              </a:rPr>
              <a:t>Combine Nagatama HR, finance, logistics, AI, and security modules with NTT consulting and integration capabilities.</a:t>
            </a:r>
            <a:endParaRPr lang="en-US" sz="1230" dirty="0"/>
          </a:p>
        </p:txBody>
      </p:sp>
      <p:sp>
        <p:nvSpPr>
          <p:cNvPr id="15" name="Shape 13"/>
          <p:cNvSpPr/>
          <p:nvPr/>
        </p:nvSpPr>
        <p:spPr>
          <a:xfrm>
            <a:off x="8065008" y="2880360"/>
            <a:ext cx="324612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8321040" y="3099816"/>
            <a:ext cx="280720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0A965A"/>
                </a:solidFill>
                <a:latin typeface="Aptos"/>
              </a:rPr>
              <a:t>Go-to-market collaboration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321040" y="3575304"/>
            <a:ext cx="2807208" cy="53949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0C1210"/>
                </a:solidFill>
                <a:latin typeface="Aptos"/>
              </a:rPr>
              <a:t>Co-sell, white-label, or bundle Nagatama solutions for NTT enterprise customers across Indonesia and Southeast Asia.</a:t>
            </a:r>
            <a:endParaRPr lang="en-US" sz="1230" dirty="0"/>
          </a:p>
        </p:txBody>
      </p:sp>
      <p:sp>
        <p:nvSpPr>
          <p:cNvPr id="18" name="Text 16"/>
          <p:cNvSpPr/>
          <p:nvPr/>
        </p:nvSpPr>
        <p:spPr>
          <a:xfrm>
            <a:off x="960120" y="5138928"/>
            <a:ext cx="10058400" cy="31089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50" b="1">
                <a:solidFill>
                  <a:srgbClr val="0C1210"/>
                </a:solidFill>
                <a:latin typeface="Aptos"/>
              </a:rPr>
              <a:t>Next step: technical review, pilot sponsor, joint solution design, customer introduction, and partnership structure.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465A50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465A50"/>
                </a:solidFill>
                <a:latin typeface="Aptos"/>
              </a:rPr>
              <a:t>11</a:t>
            </a:r>
            <a:endParaRPr lang="en-US" sz="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40B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futuristic_composite_infographi_batch_4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4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594360" y="1353312"/>
            <a:ext cx="5760720" cy="4480560"/>
          </a:xfrm>
          <a:prstGeom prst="roundRect">
            <a:avLst>
              <a:gd name="adj" fmla="val 2449"/>
            </a:avLst>
          </a:prstGeom>
          <a:solidFill>
            <a:srgbClr val="03101F">
              <a:alpha val="92000"/>
            </a:srgbClr>
          </a:solidFill>
          <a:ln w="12700">
            <a:solidFill>
              <a:srgbClr val="1C4264">
                <a:alpha val="7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896112" y="1719072"/>
            <a:ext cx="4114800" cy="38404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2500" b="1">
                <a:solidFill>
                  <a:srgbClr val="FFFFFF"/>
                </a:solidFill>
                <a:latin typeface="Aptos"/>
              </a:rPr>
              <a:t>Proposed NTT Pilot &amp; Ask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914400" y="2423160"/>
            <a:ext cx="4892040" cy="111556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500" b="0">
                <a:solidFill>
                  <a:srgbClr val="FFFFFF"/>
                </a:solidFill>
                <a:latin typeface="Aptos"/>
              </a:rPr>
              <a:t>A 90-day proof of concept to validate integrated AI, operations, and security value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14400" y="4160520"/>
            <a:ext cx="4892040" cy="49377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14400" y="5166360"/>
            <a:ext cx="2926080" cy="18288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 algn="ctr">
              <a:buNone/>
            </a:pPr>
            <a:r>
              <a:rPr sz="900" b="0">
                <a:solidFill>
                  <a:srgbClr val="BECEC6"/>
                </a:solidFill>
                <a:latin typeface="Aptos"/>
              </a:rPr>
              <a:t>www.nagatama.app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BECEC6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11" name="Text 8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BECEC6"/>
                </a:solidFill>
                <a:latin typeface="Aptos"/>
              </a:rPr>
              <a:t>12</a:t>
            </a:r>
            <a:endParaRPr lang="en-US" sz="700" dirty="0"/>
          </a:p>
        </p:txBody>
      </p:sp>
      <p:sp>
        <p:nvSpPr>
          <p:cNvPr id="12" name="Rounded Rectangle 11"/>
          <p:cNvSpPr/>
          <p:nvPr/>
        </p:nvSpPr>
        <p:spPr>
          <a:xfrm>
            <a:off x="868680" y="2057400"/>
            <a:ext cx="3383280" cy="1508760"/>
          </a:xfrm>
          <a:prstGeom prst="roundRect">
            <a:avLst/>
          </a:prstGeom>
          <a:solidFill>
            <a:srgbClr val="111B18"/>
          </a:solidFill>
          <a:ln w="12700">
            <a:solidFill>
              <a:srgbClr val="2A5F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33271" y="2194560"/>
            <a:ext cx="3054096" cy="123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AFF9D"/>
                </a:solidFill>
                <a:latin typeface="Aptos"/>
              </a:rPr>
              <a:t>Pilot scope</a:t>
            </a:r>
          </a:p>
          <a:p>
            <a:pPr>
              <a:spcBef>
                <a:spcPts val="700"/>
              </a:spcBef>
            </a:pPr>
            <a:r>
              <a:rPr sz="1019">
                <a:solidFill>
                  <a:srgbClr val="FFFFFF"/>
                </a:solidFill>
                <a:latin typeface="Aptos"/>
              </a:rPr>
              <a:t>Secure AI Gateway • HRDX • NagaFinance • NagaBridge • NEMESIS • Command Dashboard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2057400"/>
            <a:ext cx="3383280" cy="1508760"/>
          </a:xfrm>
          <a:prstGeom prst="roundRect">
            <a:avLst/>
          </a:prstGeom>
          <a:solidFill>
            <a:srgbClr val="111B18"/>
          </a:solidFill>
          <a:ln w="12700">
            <a:solidFill>
              <a:srgbClr val="2A5F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99431" y="2194560"/>
            <a:ext cx="3054096" cy="123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AFF9D"/>
                </a:solidFill>
                <a:latin typeface="Aptos"/>
              </a:rPr>
              <a:t>Success metrics</a:t>
            </a:r>
          </a:p>
          <a:p>
            <a:pPr>
              <a:spcBef>
                <a:spcPts val="700"/>
              </a:spcBef>
            </a:pPr>
            <a:r>
              <a:rPr sz="1019">
                <a:solidFill>
                  <a:srgbClr val="FFFFFF"/>
                </a:solidFill>
                <a:latin typeface="Aptos"/>
              </a:rPr>
              <a:t>Less duplicate data entry • faster approvals • stronger auditability • measured operational efficiency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01000" y="2057400"/>
            <a:ext cx="3383280" cy="1508760"/>
          </a:xfrm>
          <a:prstGeom prst="roundRect">
            <a:avLst/>
          </a:prstGeom>
          <a:solidFill>
            <a:srgbClr val="111B18"/>
          </a:solidFill>
          <a:ln w="12700">
            <a:solidFill>
              <a:srgbClr val="2A5F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65592" y="2194560"/>
            <a:ext cx="3054096" cy="123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AFF9D"/>
                </a:solidFill>
                <a:latin typeface="Aptos"/>
              </a:rPr>
              <a:t>NTT support requested</a:t>
            </a:r>
          </a:p>
          <a:p>
            <a:pPr>
              <a:spcBef>
                <a:spcPts val="700"/>
              </a:spcBef>
            </a:pPr>
            <a:r>
              <a:rPr sz="1019">
                <a:solidFill>
                  <a:srgbClr val="FFFFFF"/>
                </a:solidFill>
                <a:latin typeface="Aptos"/>
              </a:rPr>
              <a:t>Technical validation • pilot environment • business-unit sponsor • enterprise introductions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4160520"/>
            <a:ext cx="10515600" cy="82296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We are seeking a strategic NTT collaboration to validate Nagatama as a localized enterprise AI and SaaS platform for Indonesia and Southeast Asia.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5166360"/>
            <a:ext cx="10515600" cy="320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ctr"/>
            <a:r>
              <a:rPr sz="1100" b="1">
                <a:solidFill>
                  <a:srgbClr val="2AFF9D"/>
                </a:solidFill>
                <a:latin typeface="Aptos"/>
              </a:rPr>
              <a:t>Pilot • Technical review • Joint go-to-market • Infrastructure partnership • Strategic investment discussion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FFFFFF"/>
                </a:solidFill>
                <a:latin typeface="Aptos"/>
              </a:rPr>
              <a:t>Company Purpose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0">
                <a:solidFill>
                  <a:srgbClr val="2AFF9D"/>
                </a:solidFill>
                <a:latin typeface="Aptos"/>
              </a:rPr>
              <a:t>Making secure enterprise technology accessible for Indonesia and Southeast Asia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77240" y="1627632"/>
            <a:ext cx="10424160" cy="64008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500" b="0">
                <a:solidFill>
                  <a:srgbClr val="FFFFFF"/>
                </a:solidFill>
                <a:latin typeface="Aptos"/>
              </a:rPr>
              <a:t>Nagatama Studio builds a modular AI and SaaS ecosystem that helps organizations replace fragmented tools with integrated, auditable, and locally adaptable enterprise systems.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777240" y="2697480"/>
            <a:ext cx="3337560" cy="1783080"/>
          </a:xfrm>
          <a:prstGeom prst="roundRect">
            <a:avLst>
              <a:gd name="adj" fmla="val 6154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777240" y="2697480"/>
            <a:ext cx="64008" cy="1783080"/>
          </a:xfrm>
          <a:prstGeom prst="rect">
            <a:avLst/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1033272" y="2898648"/>
            <a:ext cx="292608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50" b="1">
                <a:solidFill>
                  <a:srgbClr val="2AFF9D"/>
                </a:solidFill>
                <a:latin typeface="Aptos"/>
              </a:rPr>
              <a:t>Mission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33272" y="3355848"/>
            <a:ext cx="2916936" cy="9601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FFFFFF"/>
                </a:solidFill>
                <a:latin typeface="Aptos"/>
              </a:rPr>
              <a:t>Enable organizations to modernize HR, finance, logistics, security, and AI operations without starting from zero.</a:t>
            </a:r>
            <a:endParaRPr lang="en-US" sz="1220" dirty="0"/>
          </a:p>
        </p:txBody>
      </p:sp>
      <p:sp>
        <p:nvSpPr>
          <p:cNvPr id="12" name="Shape 10"/>
          <p:cNvSpPr/>
          <p:nvPr/>
        </p:nvSpPr>
        <p:spPr>
          <a:xfrm>
            <a:off x="4434840" y="2697480"/>
            <a:ext cx="3337560" cy="1783080"/>
          </a:xfrm>
          <a:prstGeom prst="roundRect">
            <a:avLst>
              <a:gd name="adj" fmla="val 6154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4434840" y="2697480"/>
            <a:ext cx="64008" cy="1783080"/>
          </a:xfrm>
          <a:prstGeom prst="rect">
            <a:avLst/>
          </a:prstGeom>
          <a:solidFill>
            <a:srgbClr val="65D4FF"/>
          </a:solidFill>
          <a:ln w="12700">
            <a:solidFill>
              <a:srgbClr val="65D4FF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4690872" y="2898648"/>
            <a:ext cx="292608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50" b="1">
                <a:solidFill>
                  <a:srgbClr val="2AFF9D"/>
                </a:solidFill>
                <a:latin typeface="Aptos"/>
              </a:rPr>
              <a:t>What we connect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690872" y="3355848"/>
            <a:ext cx="2916936" cy="9601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FFFFFF"/>
                </a:solidFill>
                <a:latin typeface="Aptos"/>
              </a:rPr>
              <a:t>People, payroll, finance, approvals, warehouses, supply chains, AI assistants, and audit evidence.</a:t>
            </a:r>
            <a:endParaRPr lang="en-US" sz="1220" dirty="0"/>
          </a:p>
        </p:txBody>
      </p:sp>
      <p:sp>
        <p:nvSpPr>
          <p:cNvPr id="16" name="Shape 14"/>
          <p:cNvSpPr/>
          <p:nvPr/>
        </p:nvSpPr>
        <p:spPr>
          <a:xfrm>
            <a:off x="8092440" y="2697480"/>
            <a:ext cx="3337560" cy="1783080"/>
          </a:xfrm>
          <a:prstGeom prst="roundRect">
            <a:avLst>
              <a:gd name="adj" fmla="val 6154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8092440" y="2697480"/>
            <a:ext cx="64008" cy="1783080"/>
          </a:xfrm>
          <a:prstGeom prst="rect">
            <a:avLst/>
          </a:prstGeom>
          <a:solidFill>
            <a:srgbClr val="4AE3B5"/>
          </a:solidFill>
          <a:ln w="12700">
            <a:solidFill>
              <a:srgbClr val="4AE3B5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8348472" y="2898648"/>
            <a:ext cx="292608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50" b="1">
                <a:solidFill>
                  <a:srgbClr val="2AFF9D"/>
                </a:solidFill>
                <a:latin typeface="Aptos"/>
              </a:rPr>
              <a:t>Long-term vision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348472" y="3355848"/>
            <a:ext cx="2916936" cy="9601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FFFFFF"/>
                </a:solidFill>
                <a:latin typeface="Aptos"/>
              </a:rPr>
              <a:t>Become a trusted regional enterprise technology platform for emerging markets.</a:t>
            </a:r>
            <a:endParaRPr lang="en-US" sz="1220" dirty="0"/>
          </a:p>
        </p:txBody>
      </p:sp>
      <p:sp>
        <p:nvSpPr>
          <p:cNvPr id="20" name="Text 18"/>
          <p:cNvSpPr/>
          <p:nvPr/>
        </p:nvSpPr>
        <p:spPr>
          <a:xfrm>
            <a:off x="868680" y="5257800"/>
            <a:ext cx="10241280" cy="32918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algn="ctr" indent="0" marL="0">
              <a:buNone/>
            </a:pPr>
            <a:r>
              <a:rPr sz="1200" b="1">
                <a:solidFill>
                  <a:srgbClr val="FFFFFF"/>
                </a:solidFill>
                <a:latin typeface="Aptos"/>
              </a:rPr>
              <a:t>Purpose: one secure platform foundation, many localized enterprise applications.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BECEC6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BECEC6"/>
                </a:solidFill>
                <a:latin typeface="Aptos"/>
              </a:rPr>
              <a:t>02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0C1210"/>
                </a:solidFill>
                <a:latin typeface="Aptos"/>
              </a:rPr>
              <a:t>Problem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0">
                <a:solidFill>
                  <a:srgbClr val="0A965A"/>
                </a:solidFill>
                <a:latin typeface="Aptos"/>
              </a:rPr>
              <a:t>Enterprise operations in emerging markets remain fragmented and difficult to secure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777240" y="1691640"/>
            <a:ext cx="333756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1033272" y="1911096"/>
            <a:ext cx="289864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50" b="1">
                <a:solidFill>
                  <a:srgbClr val="0A965A"/>
                </a:solidFill>
                <a:latin typeface="Aptos"/>
              </a:rPr>
              <a:t>Disconnected operations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33272" y="2386584"/>
            <a:ext cx="2898648" cy="99669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0C1210"/>
                </a:solidFill>
                <a:latin typeface="Aptos"/>
              </a:rPr>
              <a:t>HR, payroll, finance, logistics, approvals, reports, and security are often split across spreadsheets, legacy tools, and isolated apps.</a:t>
            </a:r>
            <a:endParaRPr lang="en-US" sz="1230" dirty="0"/>
          </a:p>
        </p:txBody>
      </p:sp>
      <p:sp>
        <p:nvSpPr>
          <p:cNvPr id="10" name="Shape 8"/>
          <p:cNvSpPr/>
          <p:nvPr/>
        </p:nvSpPr>
        <p:spPr>
          <a:xfrm>
            <a:off x="4434840" y="1691640"/>
            <a:ext cx="333756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690872" y="1911096"/>
            <a:ext cx="289864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50" b="1">
                <a:solidFill>
                  <a:srgbClr val="0A965A"/>
                </a:solidFill>
                <a:latin typeface="Aptos"/>
              </a:rPr>
              <a:t>AI without control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690872" y="2386584"/>
            <a:ext cx="2898648" cy="99669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0C1210"/>
                </a:solidFill>
                <a:latin typeface="Aptos"/>
              </a:rPr>
              <a:t>Organizations want AI productivity but fear data leakage, weak governance, vendor dependency, and unclear ROI.</a:t>
            </a:r>
            <a:endParaRPr lang="en-US" sz="1230" dirty="0"/>
          </a:p>
        </p:txBody>
      </p:sp>
      <p:sp>
        <p:nvSpPr>
          <p:cNvPr id="13" name="Shape 11"/>
          <p:cNvSpPr/>
          <p:nvPr/>
        </p:nvSpPr>
        <p:spPr>
          <a:xfrm>
            <a:off x="8092440" y="1691640"/>
            <a:ext cx="333756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348472" y="1911096"/>
            <a:ext cx="289864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50" b="1">
                <a:solidFill>
                  <a:srgbClr val="0A965A"/>
                </a:solidFill>
                <a:latin typeface="Aptos"/>
              </a:rPr>
              <a:t>Rising cyber risk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48472" y="2386584"/>
            <a:ext cx="2898648" cy="99669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0C1210"/>
                </a:solidFill>
                <a:latin typeface="Aptos"/>
              </a:rPr>
              <a:t>Compliance, audit readiness, incident evidence, and data protection are becoming executive priorities.</a:t>
            </a:r>
            <a:endParaRPr lang="en-US" sz="1230" dirty="0"/>
          </a:p>
        </p:txBody>
      </p:sp>
      <p:sp>
        <p:nvSpPr>
          <p:cNvPr id="16" name="Text 14"/>
          <p:cNvSpPr/>
          <p:nvPr/>
        </p:nvSpPr>
        <p:spPr>
          <a:xfrm>
            <a:off x="914400" y="4297680"/>
            <a:ext cx="10241280" cy="56692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algn="ctr" indent="0" marL="0">
              <a:buNone/>
            </a:pPr>
            <a:r>
              <a:rPr sz="1200" b="1">
                <a:solidFill>
                  <a:srgbClr val="0C1210"/>
                </a:solidFill>
                <a:latin typeface="Aptos"/>
              </a:rPr>
              <a:t>The result: duplicate work, slower decisions, inconsistent data, higher integration cost, and weak management visibility.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097280" y="5230368"/>
            <a:ext cx="9966960" cy="21945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algn="ctr" indent="0" marL="0">
              <a:buNone/>
            </a:pPr>
            <a:r>
              <a:rPr sz="900" b="0">
                <a:solidFill>
                  <a:srgbClr val="0C1210"/>
                </a:solidFill>
                <a:latin typeface="Aptos"/>
              </a:rPr>
              <a:t>Local language • flexible deployment • regulation-aware workflows • data-control options • enterprise customization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465A50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19" name="Text 17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465A50"/>
                </a:solidFill>
                <a:latin typeface="Aptos"/>
              </a:rPr>
              <a:t>03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40B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detail_futuristic_cyber_tech_concept_scene_batch_2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4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FFFFFF"/>
                </a:solidFill>
                <a:latin typeface="Aptos"/>
              </a:rPr>
              <a:t>Solution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0">
                <a:solidFill>
                  <a:srgbClr val="2AFF9D"/>
                </a:solidFill>
                <a:latin typeface="Aptos"/>
              </a:rPr>
              <a:t>One secure technology spine for many enterprise functions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658368" y="1508760"/>
            <a:ext cx="10881360" cy="4343400"/>
          </a:xfrm>
          <a:prstGeom prst="roundRect">
            <a:avLst>
              <a:gd name="adj" fmla="val 2526"/>
            </a:avLst>
          </a:prstGeom>
          <a:solidFill>
            <a:srgbClr val="03101F">
              <a:alpha val="90000"/>
            </a:srgbClr>
          </a:solidFill>
          <a:ln w="12700">
            <a:solidFill>
              <a:srgbClr val="1C4264">
                <a:alpha val="7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960120" y="1783080"/>
            <a:ext cx="9966960" cy="34747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algn="ctr" indent="0" marL="0">
              <a:buNone/>
            </a:pPr>
            <a:r>
              <a:rPr sz="1500" b="0">
                <a:solidFill>
                  <a:srgbClr val="FFFFFF"/>
                </a:solidFill>
                <a:latin typeface="Aptos"/>
              </a:rPr>
              <a:t>Nagatama converts separate applications into a governed enterprise operations platform that can start small, then expand by module.</a:t>
            </a:r>
            <a:endParaRPr lang="en-US" sz="2300" dirty="0"/>
          </a:p>
        </p:txBody>
      </p:sp>
      <p:sp>
        <p:nvSpPr>
          <p:cNvPr id="10" name="Shape 7"/>
          <p:cNvSpPr/>
          <p:nvPr/>
        </p:nvSpPr>
        <p:spPr>
          <a:xfrm>
            <a:off x="914400" y="2560320"/>
            <a:ext cx="3063240" cy="1536192"/>
          </a:xfrm>
          <a:prstGeom prst="roundRect">
            <a:avLst>
              <a:gd name="adj" fmla="val 7143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914400" y="2560320"/>
            <a:ext cx="64008" cy="1536192"/>
          </a:xfrm>
          <a:prstGeom prst="rect">
            <a:avLst/>
          </a:prstGeom>
          <a:solidFill>
            <a:srgbClr val="65D4FF"/>
          </a:solidFill>
          <a:ln w="12700">
            <a:solidFill>
              <a:srgbClr val="65D4FF"/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170432" y="2761488"/>
            <a:ext cx="265176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50" b="1">
                <a:solidFill>
                  <a:srgbClr val="2AFF9D"/>
                </a:solidFill>
                <a:latin typeface="Aptos"/>
              </a:rPr>
              <a:t>Secure AI Gateway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170432" y="3218688"/>
            <a:ext cx="2642616" cy="7132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FFFFFF"/>
                </a:solidFill>
                <a:latin typeface="Aptos"/>
              </a:rPr>
              <a:t>Model access, knowledge routing, prompt controls, tenant policies, and private/local AI options.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553712" y="2560320"/>
            <a:ext cx="3063240" cy="1536192"/>
          </a:xfrm>
          <a:prstGeom prst="roundRect">
            <a:avLst>
              <a:gd name="adj" fmla="val 7143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Shape 12"/>
          <p:cNvSpPr/>
          <p:nvPr/>
        </p:nvSpPr>
        <p:spPr>
          <a:xfrm>
            <a:off x="4553712" y="2560320"/>
            <a:ext cx="64008" cy="1536192"/>
          </a:xfrm>
          <a:prstGeom prst="rect">
            <a:avLst/>
          </a:prstGeom>
          <a:solidFill>
            <a:srgbClr val="4AE3B5"/>
          </a:solidFill>
          <a:ln w="12700">
            <a:solidFill>
              <a:srgbClr val="4AE3B5"/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4809744" y="2761488"/>
            <a:ext cx="265176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50" b="1">
                <a:solidFill>
                  <a:srgbClr val="2AFF9D"/>
                </a:solidFill>
                <a:latin typeface="Aptos"/>
              </a:rPr>
              <a:t>Integration Layer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4809744" y="3218688"/>
            <a:ext cx="2642616" cy="7132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FFFFFF"/>
                </a:solidFill>
                <a:latin typeface="Aptos"/>
              </a:rPr>
              <a:t>APIs, workflows, approvals, reporting, and data synchronization across HR, finance, logistics, and security modules.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8183880" y="2560320"/>
            <a:ext cx="3063240" cy="1536192"/>
          </a:xfrm>
          <a:prstGeom prst="roundRect">
            <a:avLst>
              <a:gd name="adj" fmla="val 7143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Shape 16"/>
          <p:cNvSpPr/>
          <p:nvPr/>
        </p:nvSpPr>
        <p:spPr>
          <a:xfrm>
            <a:off x="8183880" y="2560320"/>
            <a:ext cx="64008" cy="1536192"/>
          </a:xfrm>
          <a:prstGeom prst="rect">
            <a:avLst/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8439912" y="2761488"/>
            <a:ext cx="265176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50" b="1">
                <a:solidFill>
                  <a:srgbClr val="2AFF9D"/>
                </a:solidFill>
                <a:latin typeface="Aptos"/>
              </a:rPr>
              <a:t>Security &amp; Audit Layer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8439912" y="3218688"/>
            <a:ext cx="2642616" cy="7132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50" b="0">
                <a:solidFill>
                  <a:srgbClr val="FFFFFF"/>
                </a:solidFill>
                <a:latin typeface="Aptos"/>
              </a:rPr>
              <a:t>Identity, permissions, evidence logs, hardening, monitoring, and auditable system events.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97280" y="5010912"/>
            <a:ext cx="996696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algn="ctr" indent="0" marL="0">
              <a:buNone/>
            </a:pPr>
            <a:r>
              <a:rPr sz="1200" b="1">
                <a:solidFill>
                  <a:srgbClr val="FFFFFF"/>
                </a:solidFill>
                <a:latin typeface="Aptos"/>
              </a:rPr>
              <a:t>Start with one urgent module → integrate data → prove ROI → expand to annual platform contracts.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BECEC6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24" name="Text 21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BECEC6"/>
                </a:solidFill>
                <a:latin typeface="Aptos"/>
              </a:rPr>
              <a:t>04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FFFFFF"/>
                </a:solidFill>
                <a:latin typeface="Aptos"/>
              </a:rPr>
              <a:t>Why Now?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0">
                <a:solidFill>
                  <a:srgbClr val="2AFF9D"/>
                </a:solidFill>
                <a:latin typeface="Aptos"/>
              </a:rPr>
              <a:t>The market is moving from isolated apps to secure AI-enabled enterprise operations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777240" y="1600200"/>
            <a:ext cx="3383280" cy="1325880"/>
          </a:xfrm>
          <a:prstGeom prst="roundRect">
            <a:avLst>
              <a:gd name="adj" fmla="val 8276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1033272" y="1819656"/>
            <a:ext cx="294436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AI moves into operations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33272" y="2295144"/>
            <a:ext cx="2944368" cy="44805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80" b="0">
                <a:solidFill>
                  <a:srgbClr val="0C1210"/>
                </a:solidFill>
                <a:latin typeface="Aptos"/>
              </a:rPr>
              <a:t>Companies are embedding AI into workflows, service, reporting, and decision support.</a:t>
            </a:r>
            <a:endParaRPr lang="en-US" sz="1230" dirty="0"/>
          </a:p>
        </p:txBody>
      </p:sp>
      <p:sp>
        <p:nvSpPr>
          <p:cNvPr id="10" name="Shape 8"/>
          <p:cNvSpPr/>
          <p:nvPr/>
        </p:nvSpPr>
        <p:spPr>
          <a:xfrm>
            <a:off x="4416552" y="1600200"/>
            <a:ext cx="3383280" cy="1325880"/>
          </a:xfrm>
          <a:prstGeom prst="roundRect">
            <a:avLst>
              <a:gd name="adj" fmla="val 8276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672584" y="1819656"/>
            <a:ext cx="294436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Governance is now required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672584" y="2295144"/>
            <a:ext cx="2944368" cy="44805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80" b="0">
                <a:solidFill>
                  <a:srgbClr val="0C1210"/>
                </a:solidFill>
                <a:latin typeface="Aptos"/>
              </a:rPr>
              <a:t>Enterprise AI needs controls, permissions, audit trails, and human approval.</a:t>
            </a:r>
            <a:endParaRPr lang="en-US" sz="1230" dirty="0"/>
          </a:p>
        </p:txBody>
      </p:sp>
      <p:sp>
        <p:nvSpPr>
          <p:cNvPr id="13" name="Shape 11"/>
          <p:cNvSpPr/>
          <p:nvPr/>
        </p:nvSpPr>
        <p:spPr>
          <a:xfrm>
            <a:off x="8065008" y="1600200"/>
            <a:ext cx="3383280" cy="1325880"/>
          </a:xfrm>
          <a:prstGeom prst="roundRect">
            <a:avLst>
              <a:gd name="adj" fmla="val 8276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321040" y="1819656"/>
            <a:ext cx="294436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Cyber risk is rising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21040" y="2295144"/>
            <a:ext cx="2944368" cy="44805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80" b="0">
                <a:solidFill>
                  <a:srgbClr val="0C1210"/>
                </a:solidFill>
                <a:latin typeface="Aptos"/>
              </a:rPr>
              <a:t>Executives need evidence, monitoring, incident records, and secure deployment options.</a:t>
            </a:r>
            <a:endParaRPr lang="en-US" sz="1230" dirty="0"/>
          </a:p>
        </p:txBody>
      </p:sp>
      <p:sp>
        <p:nvSpPr>
          <p:cNvPr id="16" name="Shape 14"/>
          <p:cNvSpPr/>
          <p:nvPr/>
        </p:nvSpPr>
        <p:spPr>
          <a:xfrm>
            <a:off x="2606040" y="3383280"/>
            <a:ext cx="3383280" cy="1325880"/>
          </a:xfrm>
          <a:prstGeom prst="roundRect">
            <a:avLst>
              <a:gd name="adj" fmla="val 8276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2862072" y="3602736"/>
            <a:ext cx="294436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Software consolidation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2862072" y="4078224"/>
            <a:ext cx="2944368" cy="44805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80" b="0">
                <a:solidFill>
                  <a:srgbClr val="0C1210"/>
                </a:solidFill>
                <a:latin typeface="Aptos"/>
              </a:rPr>
              <a:t>Organizations want fewer vendors and a single view of operational data.</a:t>
            </a:r>
            <a:endParaRPr lang="en-US" sz="1230" dirty="0"/>
          </a:p>
        </p:txBody>
      </p:sp>
      <p:sp>
        <p:nvSpPr>
          <p:cNvPr id="19" name="Shape 17"/>
          <p:cNvSpPr/>
          <p:nvPr/>
        </p:nvSpPr>
        <p:spPr>
          <a:xfrm>
            <a:off x="6263640" y="3383280"/>
            <a:ext cx="3383280" cy="1325880"/>
          </a:xfrm>
          <a:prstGeom prst="roundRect">
            <a:avLst>
              <a:gd name="adj" fmla="val 8276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6519672" y="3602736"/>
            <a:ext cx="294436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Local workflows matter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519672" y="4078224"/>
            <a:ext cx="2944368" cy="44805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80" b="0">
                <a:solidFill>
                  <a:srgbClr val="0C1210"/>
                </a:solidFill>
                <a:latin typeface="Aptos"/>
              </a:rPr>
              <a:t>Indonesia requires localized HR, payroll, finance, tax, logistics, and approval processes.</a:t>
            </a:r>
            <a:endParaRPr lang="en-US" sz="1230" dirty="0"/>
          </a:p>
        </p:txBody>
      </p:sp>
      <p:sp>
        <p:nvSpPr>
          <p:cNvPr id="22" name="Text 20"/>
          <p:cNvSpPr/>
          <p:nvPr/>
        </p:nvSpPr>
        <p:spPr>
          <a:xfrm>
            <a:off x="914400" y="5440680"/>
            <a:ext cx="1024128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200" b="1">
                <a:solidFill>
                  <a:srgbClr val="FFFFFF"/>
                </a:solidFill>
                <a:latin typeface="Aptos"/>
              </a:rPr>
              <a:t>The timing favors platforms that combine AI + integration + security + localized enterprise workflows.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BECEC6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24" name="Text 22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BECEC6"/>
                </a:solidFill>
                <a:latin typeface="Aptos"/>
              </a:rPr>
              <a:t>05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0C1210"/>
                </a:solidFill>
                <a:latin typeface="Aptos"/>
              </a:rPr>
              <a:t>Market Size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0">
                <a:solidFill>
                  <a:srgbClr val="0A965A"/>
                </a:solidFill>
                <a:latin typeface="Aptos"/>
              </a:rPr>
              <a:t>Large global markets with a practical Indonesia and Southeast Asia entry point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749808" y="1600200"/>
            <a:ext cx="2606040" cy="1170432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32688" y="1801368"/>
            <a:ext cx="2240280" cy="38404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2000" b="1">
                <a:solidFill>
                  <a:srgbClr val="0A965A"/>
                </a:solidFill>
                <a:latin typeface="Aptos"/>
              </a:rPr>
              <a:t>US$299B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950976" y="2276856"/>
            <a:ext cx="2203704" cy="18288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1050" b="1">
                <a:solidFill>
                  <a:srgbClr val="0C1210"/>
                </a:solidFill>
                <a:latin typeface="Aptos"/>
              </a:rPr>
              <a:t>Global SaaS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950976" y="2514600"/>
            <a:ext cx="2203704" cy="12801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720" b="0">
                <a:solidFill>
                  <a:srgbClr val="465A50"/>
                </a:solidFill>
                <a:latin typeface="Aptos"/>
              </a:rPr>
              <a:t>Public cloud SaaS forecast, 2025</a:t>
            </a:r>
            <a:endParaRPr lang="en-US" sz="680" dirty="0"/>
          </a:p>
        </p:txBody>
      </p:sp>
      <p:sp>
        <p:nvSpPr>
          <p:cNvPr id="11" name="Shape 9"/>
          <p:cNvSpPr/>
          <p:nvPr/>
        </p:nvSpPr>
        <p:spPr>
          <a:xfrm>
            <a:off x="3401568" y="1600200"/>
            <a:ext cx="2606040" cy="1170432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3584448" y="1801368"/>
            <a:ext cx="2240280" cy="38404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2000" b="1">
                <a:solidFill>
                  <a:srgbClr val="0A965A"/>
                </a:solidFill>
                <a:latin typeface="Aptos"/>
              </a:rPr>
              <a:t>US$213B</a:t>
            </a:r>
            <a:endParaRPr lang="en-US" sz="2500" dirty="0"/>
          </a:p>
        </p:txBody>
      </p:sp>
      <p:sp>
        <p:nvSpPr>
          <p:cNvPr id="13" name="Text 11"/>
          <p:cNvSpPr/>
          <p:nvPr/>
        </p:nvSpPr>
        <p:spPr>
          <a:xfrm>
            <a:off x="3602736" y="2276856"/>
            <a:ext cx="2203704" cy="18288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1050" b="1">
                <a:solidFill>
                  <a:srgbClr val="0C1210"/>
                </a:solidFill>
                <a:latin typeface="Aptos"/>
              </a:rPr>
              <a:t>Cybersecurity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602736" y="2514600"/>
            <a:ext cx="2203704" cy="12801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720" b="0">
                <a:solidFill>
                  <a:srgbClr val="465A50"/>
                </a:solidFill>
                <a:latin typeface="Aptos"/>
              </a:rPr>
              <a:t>Information security forecast, 2025</a:t>
            </a:r>
            <a:endParaRPr lang="en-US" sz="680" dirty="0"/>
          </a:p>
        </p:txBody>
      </p:sp>
      <p:sp>
        <p:nvSpPr>
          <p:cNvPr id="15" name="Shape 13"/>
          <p:cNvSpPr/>
          <p:nvPr/>
        </p:nvSpPr>
        <p:spPr>
          <a:xfrm>
            <a:off x="6053328" y="1600200"/>
            <a:ext cx="2606040" cy="1170432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236208" y="1801368"/>
            <a:ext cx="2240280" cy="38404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2000" b="1">
                <a:solidFill>
                  <a:srgbClr val="0A965A"/>
                </a:solidFill>
                <a:latin typeface="Aptos"/>
              </a:rPr>
              <a:t>~US$100B</a:t>
            </a:r>
            <a:endParaRPr lang="en-US" sz="2500" dirty="0"/>
          </a:p>
        </p:txBody>
      </p:sp>
      <p:sp>
        <p:nvSpPr>
          <p:cNvPr id="17" name="Text 15"/>
          <p:cNvSpPr/>
          <p:nvPr/>
        </p:nvSpPr>
        <p:spPr>
          <a:xfrm>
            <a:off x="6254496" y="2276856"/>
            <a:ext cx="2203704" cy="18288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1050" b="1">
                <a:solidFill>
                  <a:srgbClr val="0C1210"/>
                </a:solidFill>
                <a:latin typeface="Aptos"/>
              </a:rPr>
              <a:t>Indonesia Digital GMV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254496" y="2514600"/>
            <a:ext cx="2203704" cy="12801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720" b="0">
                <a:solidFill>
                  <a:srgbClr val="465A50"/>
                </a:solidFill>
                <a:latin typeface="Aptos"/>
              </a:rPr>
              <a:t>e-Conomy SEA Indonesia, 2025</a:t>
            </a:r>
            <a:endParaRPr lang="en-US" sz="680" dirty="0"/>
          </a:p>
        </p:txBody>
      </p:sp>
      <p:sp>
        <p:nvSpPr>
          <p:cNvPr id="19" name="Shape 17"/>
          <p:cNvSpPr/>
          <p:nvPr/>
        </p:nvSpPr>
        <p:spPr>
          <a:xfrm>
            <a:off x="8705088" y="1600200"/>
            <a:ext cx="2606040" cy="1170432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8887968" y="1801368"/>
            <a:ext cx="2240280" cy="38404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2000" b="1">
                <a:solidFill>
                  <a:srgbClr val="0A965A"/>
                </a:solidFill>
                <a:latin typeface="Aptos"/>
              </a:rPr>
              <a:t>US$300B+</a:t>
            </a:r>
            <a:endParaRPr lang="en-US" sz="2500" dirty="0"/>
          </a:p>
        </p:txBody>
      </p:sp>
      <p:sp>
        <p:nvSpPr>
          <p:cNvPr id="21" name="Text 19"/>
          <p:cNvSpPr/>
          <p:nvPr/>
        </p:nvSpPr>
        <p:spPr>
          <a:xfrm>
            <a:off x="8906256" y="2276856"/>
            <a:ext cx="2203704" cy="18288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1050" b="1">
                <a:solidFill>
                  <a:srgbClr val="0C1210"/>
                </a:solidFill>
                <a:latin typeface="Aptos"/>
              </a:rPr>
              <a:t>SEA Digital Economy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906256" y="2514600"/>
            <a:ext cx="2203704" cy="12801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 algn="ctr">
              <a:buNone/>
            </a:pPr>
            <a:r>
              <a:rPr sz="720" b="0">
                <a:solidFill>
                  <a:srgbClr val="465A50"/>
                </a:solidFill>
                <a:latin typeface="Aptos"/>
              </a:rPr>
              <a:t>e-Conomy SEA digital economy, 2025</a:t>
            </a:r>
            <a:endParaRPr lang="en-US" sz="680" dirty="0"/>
          </a:p>
        </p:txBody>
      </p:sp>
      <p:sp>
        <p:nvSpPr>
          <p:cNvPr id="23" name="Shape 21"/>
          <p:cNvSpPr/>
          <p:nvPr/>
        </p:nvSpPr>
        <p:spPr>
          <a:xfrm>
            <a:off x="841248" y="3657600"/>
            <a:ext cx="3246120" cy="1170432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1097280" y="3877056"/>
            <a:ext cx="280720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250" b="1">
                <a:solidFill>
                  <a:srgbClr val="0A965A"/>
                </a:solidFill>
                <a:latin typeface="Aptos"/>
              </a:rPr>
              <a:t>TAM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097280" y="4352544"/>
            <a:ext cx="2807208" cy="29260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50" b="0">
                <a:solidFill>
                  <a:srgbClr val="0C1210"/>
                </a:solidFill>
                <a:latin typeface="Aptos"/>
              </a:rPr>
              <a:t>Global enterprise software, AI, cloud, cybersecurity, HR, finance, and logistics technology.</a:t>
            </a:r>
            <a:endParaRPr lang="en-US" sz="1230" dirty="0"/>
          </a:p>
        </p:txBody>
      </p:sp>
      <p:sp>
        <p:nvSpPr>
          <p:cNvPr id="26" name="Shape 24"/>
          <p:cNvSpPr/>
          <p:nvPr/>
        </p:nvSpPr>
        <p:spPr>
          <a:xfrm>
            <a:off x="4462272" y="3657600"/>
            <a:ext cx="3246120" cy="1170432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4718304" y="3877056"/>
            <a:ext cx="280720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250" b="1">
                <a:solidFill>
                  <a:srgbClr val="0A965A"/>
                </a:solidFill>
                <a:latin typeface="Aptos"/>
              </a:rPr>
              <a:t>SAM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718304" y="4352544"/>
            <a:ext cx="2807208" cy="29260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50" b="0">
                <a:solidFill>
                  <a:srgbClr val="0C1210"/>
                </a:solidFill>
                <a:latin typeface="Aptos"/>
              </a:rPr>
              <a:t>Indonesian and Southeast Asian organizations needing localized enterprise software.</a:t>
            </a:r>
            <a:endParaRPr lang="en-US" sz="1230" dirty="0"/>
          </a:p>
        </p:txBody>
      </p:sp>
      <p:sp>
        <p:nvSpPr>
          <p:cNvPr id="29" name="Shape 27"/>
          <p:cNvSpPr/>
          <p:nvPr/>
        </p:nvSpPr>
        <p:spPr>
          <a:xfrm>
            <a:off x="8092440" y="3657600"/>
            <a:ext cx="3246120" cy="1170432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8348472" y="3877056"/>
            <a:ext cx="280720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250" b="1">
                <a:solidFill>
                  <a:srgbClr val="0A965A"/>
                </a:solidFill>
                <a:latin typeface="Aptos"/>
              </a:rPr>
              <a:t>SOM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8348472" y="4352544"/>
            <a:ext cx="2807208" cy="29260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50" b="0">
                <a:solidFill>
                  <a:srgbClr val="0C1210"/>
                </a:solidFill>
                <a:latin typeface="Aptos"/>
              </a:rPr>
              <a:t>Illustrative 3-year target: 120 enterprise customers × US$30k ACV = US$3.6M ARR. Validate with current pipeline.</a:t>
            </a:r>
            <a:endParaRPr lang="en-US" sz="1230" dirty="0"/>
          </a:p>
        </p:txBody>
      </p:sp>
      <p:sp>
        <p:nvSpPr>
          <p:cNvPr id="32" name="Text 30"/>
          <p:cNvSpPr/>
          <p:nvPr/>
        </p:nvSpPr>
        <p:spPr>
          <a:xfrm>
            <a:off x="960120" y="5522976"/>
            <a:ext cx="1005840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50" b="0">
                <a:solidFill>
                  <a:srgbClr val="465A50"/>
                </a:solidFill>
                <a:latin typeface="Aptos"/>
              </a:rPr>
              <a:t>Market indicators do not guarantee capture. Product focus, partners, pilots, and customer validation matter most.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465A50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34" name="Text 32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465A50"/>
                </a:solidFill>
                <a:latin typeface="Aptos"/>
              </a:rPr>
              <a:t>06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FFFFFF"/>
                </a:solidFill>
                <a:latin typeface="Aptos"/>
              </a:rPr>
              <a:t>Competition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0">
                <a:solidFill>
                  <a:srgbClr val="2AFF9D"/>
                </a:solidFill>
                <a:latin typeface="Aptos"/>
              </a:rPr>
              <a:t>Nagatama competes through integration, localization, AI governance, and security-by-design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777240" y="1691640"/>
            <a:ext cx="3337560" cy="1600200"/>
          </a:xfrm>
          <a:prstGeom prst="roundRect">
            <a:avLst>
              <a:gd name="adj" fmla="val 6857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777240" y="1691640"/>
            <a:ext cx="64008" cy="1600200"/>
          </a:xfrm>
          <a:prstGeom prst="rect">
            <a:avLst/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1033272" y="1892808"/>
            <a:ext cx="292608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Global ERP platforms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33272" y="2350008"/>
            <a:ext cx="2916936" cy="77724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00" b="0">
                <a:solidFill>
                  <a:srgbClr val="FFFFFF"/>
                </a:solidFill>
                <a:latin typeface="Aptos"/>
              </a:rPr>
              <a:t>Mature but often costly, complex, and less flexible for Indonesian workflows.</a:t>
            </a:r>
            <a:endParaRPr lang="en-US" sz="1220" dirty="0"/>
          </a:p>
        </p:txBody>
      </p:sp>
      <p:sp>
        <p:nvSpPr>
          <p:cNvPr id="11" name="Shape 9"/>
          <p:cNvSpPr/>
          <p:nvPr/>
        </p:nvSpPr>
        <p:spPr>
          <a:xfrm>
            <a:off x="4434840" y="1691640"/>
            <a:ext cx="3337560" cy="1600200"/>
          </a:xfrm>
          <a:prstGeom prst="roundRect">
            <a:avLst>
              <a:gd name="adj" fmla="val 6857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4434840" y="1691640"/>
            <a:ext cx="64008" cy="1600200"/>
          </a:xfrm>
          <a:prstGeom prst="rect">
            <a:avLst/>
          </a:prstGeom>
          <a:solidFill>
            <a:srgbClr val="65D4FF"/>
          </a:solidFill>
          <a:ln w="12700">
            <a:solidFill>
              <a:srgbClr val="65D4FF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4690872" y="1892808"/>
            <a:ext cx="292608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Local single-function SaaS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690872" y="2350008"/>
            <a:ext cx="2916936" cy="77724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00" b="0">
                <a:solidFill>
                  <a:srgbClr val="FFFFFF"/>
                </a:solidFill>
                <a:latin typeface="Aptos"/>
              </a:rPr>
              <a:t>Easier to adopt but often limited to HR, accounting, logistics, or one business function.</a:t>
            </a:r>
            <a:endParaRPr lang="en-US" sz="1220" dirty="0"/>
          </a:p>
        </p:txBody>
      </p:sp>
      <p:sp>
        <p:nvSpPr>
          <p:cNvPr id="15" name="Shape 13"/>
          <p:cNvSpPr/>
          <p:nvPr/>
        </p:nvSpPr>
        <p:spPr>
          <a:xfrm>
            <a:off x="8092440" y="1691640"/>
            <a:ext cx="3337560" cy="1600200"/>
          </a:xfrm>
          <a:prstGeom prst="roundRect">
            <a:avLst>
              <a:gd name="adj" fmla="val 6857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8092440" y="1691640"/>
            <a:ext cx="64008" cy="1600200"/>
          </a:xfrm>
          <a:prstGeom prst="rect">
            <a:avLst/>
          </a:prstGeom>
          <a:solidFill>
            <a:srgbClr val="4AE3B5"/>
          </a:solidFill>
          <a:ln w="12700">
            <a:solidFill>
              <a:srgbClr val="4AE3B5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8348472" y="1892808"/>
            <a:ext cx="292608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Custom software developers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348472" y="2350008"/>
            <a:ext cx="2916936" cy="77724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00" b="0">
                <a:solidFill>
                  <a:srgbClr val="FFFFFF"/>
                </a:solidFill>
                <a:latin typeface="Aptos"/>
              </a:rPr>
              <a:t>Flexible but project-based, slower to scale, and inconsistent as a reusable platform.</a:t>
            </a:r>
            <a:endParaRPr lang="en-US" sz="1220" dirty="0"/>
          </a:p>
        </p:txBody>
      </p:sp>
      <p:sp>
        <p:nvSpPr>
          <p:cNvPr id="19" name="Shape 17"/>
          <p:cNvSpPr/>
          <p:nvPr/>
        </p:nvSpPr>
        <p:spPr>
          <a:xfrm>
            <a:off x="2606040" y="3794760"/>
            <a:ext cx="3337560" cy="1417320"/>
          </a:xfrm>
          <a:prstGeom prst="roundRect">
            <a:avLst>
              <a:gd name="adj" fmla="val 7742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2606040" y="3794760"/>
            <a:ext cx="64008" cy="1417320"/>
          </a:xfrm>
          <a:prstGeom prst="rect">
            <a:avLst/>
          </a:prstGeom>
          <a:solidFill>
            <a:srgbClr val="D49A2A"/>
          </a:solidFill>
          <a:ln w="12700">
            <a:solidFill>
              <a:srgbClr val="D49A2A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2862072" y="3995928"/>
            <a:ext cx="292608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Nagatama advantage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2862072" y="4453128"/>
            <a:ext cx="2916936" cy="59436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00" b="0">
                <a:solidFill>
                  <a:srgbClr val="FFFFFF"/>
                </a:solidFill>
                <a:latin typeface="Aptos"/>
              </a:rPr>
              <a:t>Modular SaaS + secure AI + integration + audit evidence in one architecture.</a:t>
            </a:r>
            <a:endParaRPr lang="en-US" sz="1220" dirty="0"/>
          </a:p>
        </p:txBody>
      </p:sp>
      <p:sp>
        <p:nvSpPr>
          <p:cNvPr id="23" name="Shape 21"/>
          <p:cNvSpPr/>
          <p:nvPr/>
        </p:nvSpPr>
        <p:spPr>
          <a:xfrm>
            <a:off x="6263640" y="3794760"/>
            <a:ext cx="3337560" cy="1417320"/>
          </a:xfrm>
          <a:prstGeom prst="roundRect">
            <a:avLst>
              <a:gd name="adj" fmla="val 7742"/>
            </a:avLst>
          </a:prstGeom>
          <a:solidFill>
            <a:srgbClr val="0D233D">
              <a:alpha val="96000"/>
            </a:srgbClr>
          </a:solidFill>
          <a:ln w="12700">
            <a:solidFill>
              <a:srgbClr val="315577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Shape 22"/>
          <p:cNvSpPr/>
          <p:nvPr/>
        </p:nvSpPr>
        <p:spPr>
          <a:xfrm>
            <a:off x="6263640" y="3794760"/>
            <a:ext cx="64008" cy="1417320"/>
          </a:xfrm>
          <a:prstGeom prst="rect">
            <a:avLst/>
          </a:prstGeom>
          <a:solidFill>
            <a:srgbClr val="65D4FF"/>
          </a:solidFill>
          <a:ln w="12700">
            <a:solidFill>
              <a:srgbClr val="65D4FF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6519672" y="3995928"/>
            <a:ext cx="292608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Why we win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519672" y="4453128"/>
            <a:ext cx="2916936" cy="59436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1000" b="0">
                <a:solidFill>
                  <a:srgbClr val="FFFFFF"/>
                </a:solidFill>
                <a:latin typeface="Aptos"/>
              </a:rPr>
              <a:t>Localized, configurable, partner-friendly, and suitable for SaaS, private cloud, or managed service delivery.</a:t>
            </a:r>
            <a:endParaRPr lang="en-US" sz="1220" dirty="0"/>
          </a:p>
        </p:txBody>
      </p:sp>
      <p:sp>
        <p:nvSpPr>
          <p:cNvPr id="27" name="Text 25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BECEC6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BECEC6"/>
                </a:solidFill>
                <a:latin typeface="Aptos"/>
              </a:rPr>
              <a:t>07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40B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ly_detailed_futuristic_logistics_and_industr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4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FFFFFF"/>
                </a:solidFill>
                <a:latin typeface="Aptos"/>
              </a:rPr>
              <a:t>Product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0">
                <a:solidFill>
                  <a:srgbClr val="2AFF9D"/>
                </a:solidFill>
                <a:latin typeface="Aptos"/>
              </a:rPr>
              <a:t>Focused commercialization around the strongest NTT-relevant product pillars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640080" y="1572768"/>
            <a:ext cx="10908792" cy="4224528"/>
          </a:xfrm>
          <a:prstGeom prst="roundRect">
            <a:avLst>
              <a:gd name="adj" fmla="val 2597"/>
            </a:avLst>
          </a:prstGeom>
          <a:solidFill>
            <a:srgbClr val="03101F">
              <a:alpha val="88000"/>
            </a:srgbClr>
          </a:solidFill>
          <a:ln w="12700">
            <a:solidFill>
              <a:srgbClr val="1C4264">
                <a:alpha val="7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Shape 6"/>
          <p:cNvSpPr/>
          <p:nvPr/>
        </p:nvSpPr>
        <p:spPr>
          <a:xfrm>
            <a:off x="868680" y="2286000"/>
            <a:ext cx="2331720" cy="2057400"/>
          </a:xfrm>
          <a:prstGeom prst="roundRect">
            <a:avLst>
              <a:gd name="adj" fmla="val 5333"/>
            </a:avLst>
          </a:prstGeom>
          <a:solidFill>
            <a:srgbClr val="0D233D"/>
          </a:solidFill>
          <a:ln w="12700">
            <a:solidFill>
              <a:srgbClr val="355C82"/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033272" y="2487168"/>
            <a:ext cx="32004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600" b="1">
                <a:solidFill>
                  <a:srgbClr val="0C1210"/>
                </a:solidFill>
                <a:latin typeface="Aptos"/>
              </a:rPr>
              <a:t>1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069848" y="2944368"/>
            <a:ext cx="182880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Enterprise Intelligence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069848" y="3429000"/>
            <a:ext cx="1874520" cy="47548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950" b="0">
                <a:solidFill>
                  <a:srgbClr val="FFFFFF"/>
                </a:solidFill>
                <a:latin typeface="Aptos"/>
              </a:rPr>
              <a:t>HRDX, payroll, attendance, approvals, dashboards, HR–Finance integration.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3639312" y="2286000"/>
            <a:ext cx="2331720" cy="2057400"/>
          </a:xfrm>
          <a:prstGeom prst="roundRect">
            <a:avLst>
              <a:gd name="adj" fmla="val 5333"/>
            </a:avLst>
          </a:prstGeom>
          <a:solidFill>
            <a:srgbClr val="0D233D"/>
          </a:solidFill>
          <a:ln w="12700">
            <a:solidFill>
              <a:srgbClr val="355C82"/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3803904" y="2487168"/>
            <a:ext cx="32004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600" b="1">
                <a:solidFill>
                  <a:srgbClr val="0C1210"/>
                </a:solidFill>
                <a:latin typeface="Aptos"/>
              </a:rPr>
              <a:t>2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3840480" y="2944368"/>
            <a:ext cx="182880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Trusted AI &amp; Cybersecurity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3840480" y="3429000"/>
            <a:ext cx="1874520" cy="47548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950" b="0">
                <a:solidFill>
                  <a:srgbClr val="FFFFFF"/>
                </a:solidFill>
                <a:latin typeface="Aptos"/>
              </a:rPr>
              <a:t>NagaBrain, Secure AI Gateway, ON SAFER, NEMESIS, ARUD.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409944" y="2286000"/>
            <a:ext cx="2331720" cy="2057400"/>
          </a:xfrm>
          <a:prstGeom prst="roundRect">
            <a:avLst>
              <a:gd name="adj" fmla="val 5333"/>
            </a:avLst>
          </a:prstGeom>
          <a:solidFill>
            <a:srgbClr val="0D233D"/>
          </a:solidFill>
          <a:ln w="12700">
            <a:solidFill>
              <a:srgbClr val="355C82"/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574536" y="2487168"/>
            <a:ext cx="32004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600" b="1">
                <a:solidFill>
                  <a:srgbClr val="0C1210"/>
                </a:solidFill>
                <a:latin typeface="Aptos"/>
              </a:rPr>
              <a:t>3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6611112" y="2944368"/>
            <a:ext cx="182880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Industrial &amp; Logistics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611112" y="3429000"/>
            <a:ext cx="1874520" cy="47548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950" b="0">
                <a:solidFill>
                  <a:srgbClr val="FFFFFF"/>
                </a:solidFill>
                <a:latin typeface="Aptos"/>
              </a:rPr>
              <a:t>NagaLox for port operations, warehouses, fuel distribution, and supply chains.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9180576" y="2286000"/>
            <a:ext cx="2331720" cy="2057400"/>
          </a:xfrm>
          <a:prstGeom prst="roundRect">
            <a:avLst>
              <a:gd name="adj" fmla="val 5333"/>
            </a:avLst>
          </a:prstGeom>
          <a:solidFill>
            <a:srgbClr val="0D233D"/>
          </a:solidFill>
          <a:ln w="12700">
            <a:solidFill>
              <a:srgbClr val="355C82"/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9345168" y="2487168"/>
            <a:ext cx="320040" cy="25603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600" b="1">
                <a:solidFill>
                  <a:srgbClr val="0C1210"/>
                </a:solidFill>
                <a:latin typeface="Aptos"/>
              </a:rPr>
              <a:t>4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9381744" y="2944368"/>
            <a:ext cx="182880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1300" b="1">
                <a:solidFill>
                  <a:srgbClr val="2AFF9D"/>
                </a:solidFill>
                <a:latin typeface="Aptos"/>
              </a:rPr>
              <a:t>Integration &amp; Command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9381744" y="3429000"/>
            <a:ext cx="1874520" cy="475488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950" b="0">
                <a:solidFill>
                  <a:srgbClr val="FFFFFF"/>
                </a:solidFill>
                <a:latin typeface="Aptos"/>
              </a:rPr>
              <a:t>NagaBridge, APIs, audit logs, real-time monitoring, and command dashboards.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1051560" y="5074920"/>
            <a:ext cx="1005840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algn="ctr" indent="0" marL="0">
              <a:buNone/>
            </a:pPr>
            <a:r>
              <a:rPr sz="1150" b="1">
                <a:solidFill>
                  <a:srgbClr val="FFFFFF"/>
                </a:solidFill>
                <a:latin typeface="Aptos"/>
              </a:rPr>
              <a:t>Flagship focus: launch 2–3 paid pilots first, then expand to a broader platform contract.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BECEC6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27" name="Text 24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BECEC6"/>
                </a:solidFill>
                <a:latin typeface="Aptos"/>
              </a:rPr>
              <a:t>08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" y="347472"/>
            <a:ext cx="320040" cy="320040"/>
          </a:xfrm>
          <a:prstGeom prst="rect">
            <a:avLst>
              <a:gd name="adj" fmla="val 14286"/>
            </a:avLst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35508" y="397764"/>
            <a:ext cx="219456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1000" b="1">
                <a:solidFill>
                  <a:srgbClr val="0C1210"/>
                </a:solidFill>
                <a:latin typeface="Aptos"/>
              </a:rPr>
              <a:t>N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51560" y="365760"/>
            <a:ext cx="9601200" cy="5029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2500" b="1">
                <a:solidFill>
                  <a:srgbClr val="0C1210"/>
                </a:solidFill>
                <a:latin typeface="Aptos"/>
              </a:rPr>
              <a:t>Business Model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78992" y="987552"/>
            <a:ext cx="8961120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300" b="0">
                <a:solidFill>
                  <a:srgbClr val="0A965A"/>
                </a:solidFill>
                <a:latin typeface="Aptos"/>
              </a:rPr>
              <a:t>Recurring software revenue supported by implementation, AI usage, and strategic partnerships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353312"/>
            <a:ext cx="10927080" cy="0"/>
          </a:xfrm>
          <a:prstGeom prst="line">
            <a:avLst/>
          </a:prstGeom>
          <a:noFill/>
          <a:ln w="12700">
            <a:solidFill>
              <a:srgbClr val="2E4D6B">
                <a:alpha val="82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77240" y="1554480"/>
            <a:ext cx="6400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900" b="1">
                <a:solidFill>
                  <a:srgbClr val="0A965A"/>
                </a:solidFill>
                <a:latin typeface="Aptos"/>
              </a:rPr>
              <a:t>01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627632" y="1591056"/>
            <a:ext cx="4663440" cy="100584"/>
          </a:xfrm>
          <a:prstGeom prst="rect">
            <a:avLst/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629400" y="1536192"/>
            <a:ext cx="47548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850" b="0">
                <a:solidFill>
                  <a:srgbClr val="0C1210"/>
                </a:solidFill>
                <a:latin typeface="Aptos"/>
              </a:rPr>
              <a:t>Subscription SaaS — monthly or annual plans by company, module, user, workspace, or transaction volume.</a:t>
            </a:r>
            <a:endParaRPr lang="en-US" sz="1120" dirty="0"/>
          </a:p>
        </p:txBody>
      </p:sp>
      <p:sp>
        <p:nvSpPr>
          <p:cNvPr id="10" name="Text 8"/>
          <p:cNvSpPr/>
          <p:nvPr/>
        </p:nvSpPr>
        <p:spPr>
          <a:xfrm>
            <a:off x="777240" y="2084832"/>
            <a:ext cx="6400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900" b="1">
                <a:solidFill>
                  <a:srgbClr val="0A965A"/>
                </a:solidFill>
                <a:latin typeface="Aptos"/>
              </a:rPr>
              <a:t>02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627632" y="2121408"/>
            <a:ext cx="3108960" cy="100584"/>
          </a:xfrm>
          <a:prstGeom prst="rect">
            <a:avLst/>
          </a:prstGeom>
          <a:solidFill>
            <a:srgbClr val="FFC94D"/>
          </a:solidFill>
          <a:ln w="12700">
            <a:solidFill>
              <a:srgbClr val="FFC94D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629400" y="2066544"/>
            <a:ext cx="47548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850" b="0">
                <a:solidFill>
                  <a:srgbClr val="0C1210"/>
                </a:solidFill>
                <a:latin typeface="Aptos"/>
              </a:rPr>
              <a:t>Enterprise licensing — dedicated environments, private cloud, support SLAs, and multi-company operations.</a:t>
            </a:r>
            <a:endParaRPr lang="en-US" sz="1120" dirty="0"/>
          </a:p>
        </p:txBody>
      </p:sp>
      <p:sp>
        <p:nvSpPr>
          <p:cNvPr id="13" name="Text 11"/>
          <p:cNvSpPr/>
          <p:nvPr/>
        </p:nvSpPr>
        <p:spPr>
          <a:xfrm>
            <a:off x="777240" y="2615184"/>
            <a:ext cx="6400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900" b="1">
                <a:solidFill>
                  <a:srgbClr val="0A965A"/>
                </a:solidFill>
                <a:latin typeface="Aptos"/>
              </a:rPr>
              <a:t>03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627632" y="2651760"/>
            <a:ext cx="2331720" cy="100584"/>
          </a:xfrm>
          <a:prstGeom prst="rect">
            <a:avLst/>
          </a:prstGeom>
          <a:solidFill>
            <a:srgbClr val="2EA3FF"/>
          </a:solidFill>
          <a:ln w="12700">
            <a:solidFill>
              <a:srgbClr val="2EA3FF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6629400" y="2596896"/>
            <a:ext cx="47548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850" b="0">
                <a:solidFill>
                  <a:srgbClr val="0C1210"/>
                </a:solidFill>
                <a:latin typeface="Aptos"/>
              </a:rPr>
              <a:t>Implementation &amp; integration — onboarding, migration, API connection, customization, and training.</a:t>
            </a:r>
            <a:endParaRPr lang="en-US" sz="1120" dirty="0"/>
          </a:p>
        </p:txBody>
      </p:sp>
      <p:sp>
        <p:nvSpPr>
          <p:cNvPr id="16" name="Text 14"/>
          <p:cNvSpPr/>
          <p:nvPr/>
        </p:nvSpPr>
        <p:spPr>
          <a:xfrm>
            <a:off x="777240" y="3145536"/>
            <a:ext cx="6400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900" b="1">
                <a:solidFill>
                  <a:srgbClr val="0A965A"/>
                </a:solidFill>
                <a:latin typeface="Aptos"/>
              </a:rPr>
              <a:t>04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1627632" y="3182112"/>
            <a:ext cx="2331720" cy="100584"/>
          </a:xfrm>
          <a:prstGeom prst="rect">
            <a:avLst/>
          </a:prstGeom>
          <a:solidFill>
            <a:srgbClr val="2EA3FF"/>
          </a:solidFill>
          <a:ln w="12700">
            <a:solidFill>
              <a:srgbClr val="2EA3FF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629400" y="3127248"/>
            <a:ext cx="47548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850" b="0">
                <a:solidFill>
                  <a:srgbClr val="0C1210"/>
                </a:solidFill>
                <a:latin typeface="Aptos"/>
              </a:rPr>
              <a:t>AI usage — governed AI assistants, document intelligence, knowledge routing, and automated analysis.</a:t>
            </a:r>
            <a:endParaRPr lang="en-US" sz="1120" dirty="0"/>
          </a:p>
        </p:txBody>
      </p:sp>
      <p:sp>
        <p:nvSpPr>
          <p:cNvPr id="19" name="Text 17"/>
          <p:cNvSpPr/>
          <p:nvPr/>
        </p:nvSpPr>
        <p:spPr>
          <a:xfrm>
            <a:off x="777240" y="3675888"/>
            <a:ext cx="6400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900" b="1">
                <a:solidFill>
                  <a:srgbClr val="0A965A"/>
                </a:solidFill>
                <a:latin typeface="Aptos"/>
              </a:rPr>
              <a:t>05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1627632" y="3712464"/>
            <a:ext cx="1554480" cy="100584"/>
          </a:xfrm>
          <a:prstGeom prst="rect">
            <a:avLst/>
          </a:prstGeom>
          <a:solidFill>
            <a:srgbClr val="65D4FF"/>
          </a:solidFill>
          <a:ln w="12700">
            <a:solidFill>
              <a:srgbClr val="65D4FF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6629400" y="3657600"/>
            <a:ext cx="47548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850" b="0">
                <a:solidFill>
                  <a:srgbClr val="0C1210"/>
                </a:solidFill>
                <a:latin typeface="Aptos"/>
              </a:rPr>
              <a:t>Security services — audits, hardening, monitoring, evidence logs, and private AI governance.</a:t>
            </a:r>
            <a:endParaRPr lang="en-US" sz="1120" dirty="0"/>
          </a:p>
        </p:txBody>
      </p:sp>
      <p:sp>
        <p:nvSpPr>
          <p:cNvPr id="22" name="Text 20"/>
          <p:cNvSpPr/>
          <p:nvPr/>
        </p:nvSpPr>
        <p:spPr>
          <a:xfrm>
            <a:off x="777240" y="4206240"/>
            <a:ext cx="6400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900" b="1">
                <a:solidFill>
                  <a:srgbClr val="0A965A"/>
                </a:solidFill>
                <a:latin typeface="Aptos"/>
              </a:rPr>
              <a:t>06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1627632" y="4242816"/>
            <a:ext cx="777240" cy="100584"/>
          </a:xfrm>
          <a:prstGeom prst="rect">
            <a:avLst/>
          </a:prstGeom>
          <a:solidFill>
            <a:srgbClr val="4AE3B5"/>
          </a:solidFill>
          <a:ln w="12700">
            <a:solidFill>
              <a:srgbClr val="4AE3B5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6629400" y="4187952"/>
            <a:ext cx="47548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850" b="0">
                <a:solidFill>
                  <a:srgbClr val="0C1210"/>
                </a:solidFill>
                <a:latin typeface="Aptos"/>
              </a:rPr>
              <a:t>White-label and reseller model — partner-led distribution, revenue share, and managed services.</a:t>
            </a:r>
            <a:endParaRPr lang="en-US" sz="1120" dirty="0"/>
          </a:p>
        </p:txBody>
      </p:sp>
      <p:sp>
        <p:nvSpPr>
          <p:cNvPr id="25" name="Text 23"/>
          <p:cNvSpPr/>
          <p:nvPr/>
        </p:nvSpPr>
        <p:spPr>
          <a:xfrm>
            <a:off x="777240" y="4736592"/>
            <a:ext cx="6400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900" b="1">
                <a:solidFill>
                  <a:srgbClr val="0A965A"/>
                </a:solidFill>
                <a:latin typeface="Aptos"/>
              </a:rPr>
              <a:t>07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1627632" y="4773168"/>
            <a:ext cx="777240" cy="100584"/>
          </a:xfrm>
          <a:prstGeom prst="rect">
            <a:avLst/>
          </a:prstGeom>
          <a:solidFill>
            <a:srgbClr val="4AE3B5"/>
          </a:solidFill>
          <a:ln w="12700">
            <a:solidFill>
              <a:srgbClr val="4AE3B5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6629400" y="4718304"/>
            <a:ext cx="475488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850" b="0">
                <a:solidFill>
                  <a:srgbClr val="0C1210"/>
                </a:solidFill>
                <a:latin typeface="Aptos"/>
              </a:rPr>
              <a:t>Strategic partnerships — co-selling with telcos, banks, cloud providers, and system integrators.</a:t>
            </a:r>
            <a:endParaRPr lang="en-US" sz="1120" dirty="0"/>
          </a:p>
        </p:txBody>
      </p:sp>
      <p:sp>
        <p:nvSpPr>
          <p:cNvPr id="28" name="Shape 26"/>
          <p:cNvSpPr/>
          <p:nvPr/>
        </p:nvSpPr>
        <p:spPr>
          <a:xfrm>
            <a:off x="868680" y="5486400"/>
            <a:ext cx="1024128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6E2F0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1124712" y="5705856"/>
            <a:ext cx="9802368" cy="274320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>
            <a:normAutofit/>
          </a:bodyPr>
          <a:lstStyle/>
          <a:p>
            <a:pPr indent="0" marL="0">
              <a:buNone/>
            </a:pPr>
            <a:r>
              <a:rPr sz="1200" b="1">
                <a:solidFill>
                  <a:srgbClr val="0C1210"/>
                </a:solidFill>
                <a:latin typeface="Aptos"/>
              </a:rPr>
              <a:t>Land and expand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1124712" y="6181344"/>
            <a:ext cx="9802368" cy="-219456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t">
            <a:normAutofit/>
          </a:bodyPr>
          <a:lstStyle/>
          <a:p>
            <a:pPr indent="0" marL="0">
              <a:buNone/>
            </a:pPr>
            <a:r>
              <a:rPr sz="919" b="0">
                <a:solidFill>
                  <a:srgbClr val="0C1210"/>
                </a:solidFill>
                <a:latin typeface="Aptos"/>
              </a:rPr>
              <a:t>Enter through one urgent module, prove value, then expand into HR, finance, logistics, security, and AI operations.</a:t>
            </a:r>
            <a:endParaRPr lang="en-US" sz="1230" dirty="0"/>
          </a:p>
        </p:txBody>
      </p:sp>
      <p:sp>
        <p:nvSpPr>
          <p:cNvPr id="31" name="Text 29"/>
          <p:cNvSpPr/>
          <p:nvPr/>
        </p:nvSpPr>
        <p:spPr>
          <a:xfrm>
            <a:off x="640080" y="6510528"/>
            <a:ext cx="7315200" cy="164592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indent="0" marL="0">
              <a:buNone/>
            </a:pPr>
            <a:r>
              <a:rPr sz="720" b="0">
                <a:solidFill>
                  <a:srgbClr val="465A50"/>
                </a:solidFill>
                <a:latin typeface="Aptos"/>
              </a:rPr>
              <a:t>Nagatama Studio • NTT Startup Challenge 2026 Pitch Deck • 2026</a:t>
            </a:r>
            <a:endParaRPr lang="en-US" sz="650" dirty="0"/>
          </a:p>
        </p:txBody>
      </p:sp>
      <p:sp>
        <p:nvSpPr>
          <p:cNvPr id="32" name="Text 30"/>
          <p:cNvSpPr/>
          <p:nvPr/>
        </p:nvSpPr>
        <p:spPr>
          <a:xfrm>
            <a:off x="11292840" y="6473952"/>
            <a:ext cx="320040" cy="146304"/>
          </a:xfrm>
          <a:prstGeom prst="rect">
            <a:avLst/>
          </a:prstGeom>
          <a:noFill/>
          <a:ln/>
        </p:spPr>
        <p:txBody>
          <a:bodyPr wrap="square" lIns="25400" tIns="12700" rIns="25400" bIns="12700" rtlCol="0" anchor="ctr"/>
          <a:lstStyle/>
          <a:p>
            <a:pPr algn="ctr" indent="0" marL="0">
              <a:buNone/>
            </a:pPr>
            <a:r>
              <a:rPr sz="800" b="0">
                <a:solidFill>
                  <a:srgbClr val="465A50"/>
                </a:solidFill>
                <a:latin typeface="Aptos"/>
              </a:rPr>
              <a:t>09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PT Nagatama Karya Gemilang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Nagatama Studio Investment Presentation</dc:title>
  <dc:subject>Investment Presentation</dc:subject>
  <dc:creator>Nagatama Studio</dc:creator>
  <cp:lastModifiedBy>Nagatama Studio</cp:lastModifiedBy>
  <cp:revision>1</cp:revision>
  <dcterms:created xsi:type="dcterms:W3CDTF">2026-08-02T12:50:50Z</dcterms:created>
  <dcterms:modified xsi:type="dcterms:W3CDTF">2026-08-02T12:50:50Z</dcterms:modified>
</cp:coreProperties>
</file>